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98" r:id="rId2"/>
    <p:sldId id="256" r:id="rId3"/>
    <p:sldId id="257" r:id="rId4"/>
    <p:sldId id="258" r:id="rId5"/>
    <p:sldId id="259" r:id="rId6"/>
    <p:sldId id="260" r:id="rId7"/>
    <p:sldId id="27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7" r:id="rId16"/>
    <p:sldId id="278" r:id="rId17"/>
    <p:sldId id="279" r:id="rId18"/>
    <p:sldId id="281" r:id="rId19"/>
    <p:sldId id="280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69" r:id="rId37"/>
    <p:sldId id="274" r:id="rId38"/>
    <p:sldId id="275" r:id="rId3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7762953-EE66-412A-85ED-980502134F6F}" type="datetimeFigureOut">
              <a:rPr lang="zh-TW" altLang="en-US" smtClean="0"/>
              <a:pPr/>
              <a:t>2017/5/18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8D3CF205-6AE2-47B3-9903-55EF528EC19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audio" Target="../media/audio25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audio" Target="../media/audio26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audio" Target="../media/audio27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audio" Target="../media/audio28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audio" Target="../media/audio29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audio" Target="../media/audio30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audio" Target="../media/audio3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audio" Target="../media/audio32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audio" Target="../media/audio33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audio" Target="../media/audio34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audio" Target="../media/audio35.wav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audio" Target="../media/audio36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audio" Target="../media/audio37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audio" Target="../media/audio38.wav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3" y="764704"/>
            <a:ext cx="9222861" cy="5157192"/>
          </a:xfrm>
        </p:spPr>
      </p:pic>
    </p:spTree>
    <p:extLst>
      <p:ext uri="{BB962C8B-B14F-4D97-AF65-F5344CB8AC3E}">
        <p14:creationId xmlns:p14="http://schemas.microsoft.com/office/powerpoint/2010/main" xmlns="" val="3078512229"/>
      </p:ext>
    </p:extLst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照片翻譯工具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照片</a:t>
            </a:r>
            <a:r>
              <a:rPr lang="en-US" altLang="zh-TW" sz="2000" dirty="0" smtClean="0">
                <a:latin typeface="+mj-ea"/>
                <a:ea typeface="+mj-ea"/>
              </a:rPr>
              <a:t>APP(</a:t>
            </a:r>
            <a:r>
              <a:rPr lang="en-US" altLang="zh-TW" sz="2000" dirty="0" err="1" smtClean="0">
                <a:latin typeface="+mj-ea"/>
                <a:ea typeface="+mj-ea"/>
              </a:rPr>
              <a:t>iOS</a:t>
            </a:r>
            <a:r>
              <a:rPr lang="en-US" altLang="zh-TW" sz="2000" dirty="0" smtClean="0">
                <a:latin typeface="+mj-ea"/>
                <a:ea typeface="+mj-ea"/>
              </a:rPr>
              <a:t>)</a:t>
            </a:r>
            <a:r>
              <a:rPr lang="zh-TW" altLang="en-US" sz="2000" dirty="0" smtClean="0">
                <a:latin typeface="+mj-ea"/>
                <a:ea typeface="+mj-ea"/>
              </a:rPr>
              <a:t>：解說照片元素</a:t>
            </a:r>
          </a:p>
          <a:p>
            <a:pPr lvl="4">
              <a:buNone/>
            </a:pPr>
            <a:r>
              <a:rPr lang="zh-TW" altLang="en-US" sz="2000" b="1" dirty="0" smtClean="0">
                <a:latin typeface="+mj-ea"/>
                <a:ea typeface="+mj-ea"/>
              </a:rPr>
              <a:t>臉書</a:t>
            </a:r>
            <a:r>
              <a:rPr lang="en-US" altLang="zh-TW" sz="2000" b="1" dirty="0" smtClean="0">
                <a:latin typeface="+mj-ea"/>
                <a:ea typeface="+mj-ea"/>
              </a:rPr>
              <a:t>(</a:t>
            </a:r>
            <a:r>
              <a:rPr lang="zh-TW" altLang="en-US" sz="2000" b="1" dirty="0" smtClean="0">
                <a:latin typeface="+mj-ea"/>
                <a:ea typeface="+mj-ea"/>
              </a:rPr>
              <a:t>開啟螢幕閱讀器</a:t>
            </a:r>
            <a:r>
              <a:rPr lang="en-US" altLang="zh-TW" sz="2000" b="1" dirty="0" smtClean="0">
                <a:latin typeface="+mj-ea"/>
                <a:ea typeface="+mj-ea"/>
              </a:rPr>
              <a:t>)</a:t>
            </a:r>
            <a:r>
              <a:rPr lang="zh-TW" altLang="en-US" sz="2000" b="1" dirty="0" smtClean="0">
                <a:latin typeface="+mj-ea"/>
                <a:ea typeface="+mj-ea"/>
              </a:rPr>
              <a:t>：解說照片元素</a:t>
            </a:r>
          </a:p>
          <a:p>
            <a:pPr lvl="4">
              <a:buNone/>
            </a:pPr>
            <a:endParaRPr lang="en-US" altLang="zh-TW" sz="2000" b="1" dirty="0" smtClean="0">
              <a:latin typeface="+mj-ea"/>
              <a:ea typeface="+mj-ea"/>
            </a:endParaRPr>
          </a:p>
          <a:p>
            <a:pPr lvl="4">
              <a:buNone/>
            </a:pPr>
            <a:r>
              <a:rPr lang="zh-TW" altLang="en-US" sz="2000" b="1" dirty="0" smtClean="0">
                <a:latin typeface="+mj-ea"/>
                <a:ea typeface="+mj-ea"/>
              </a:rPr>
              <a:t>文字辨識</a:t>
            </a:r>
            <a:r>
              <a:rPr lang="en-US" altLang="zh-TW" sz="2000" b="1" dirty="0" smtClean="0">
                <a:latin typeface="+mj-ea"/>
                <a:ea typeface="+mj-ea"/>
              </a:rPr>
              <a:t>(OCR)</a:t>
            </a:r>
            <a:r>
              <a:rPr lang="zh-TW" altLang="en-US" sz="2000" b="1" dirty="0" smtClean="0">
                <a:latin typeface="+mj-ea"/>
                <a:ea typeface="+mj-ea"/>
              </a:rPr>
              <a:t>：少量、臨時文件閱讀</a:t>
            </a:r>
            <a:endParaRPr lang="en-US" altLang="zh-TW" sz="2000" b="1" dirty="0" smtClean="0">
              <a:latin typeface="+mj-ea"/>
              <a:ea typeface="+mj-ea"/>
            </a:endParaRPr>
          </a:p>
          <a:p>
            <a:pPr lvl="4">
              <a:buNone/>
            </a:pPr>
            <a:endParaRPr lang="zh-TW" altLang="en-US" sz="2000" b="1" dirty="0" smtClean="0">
              <a:latin typeface="+mj-ea"/>
              <a:ea typeface="+mj-ea"/>
            </a:endParaRPr>
          </a:p>
          <a:p>
            <a:pPr lvl="0"/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4" name="圖片 3" descr="IMG_09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4096" y="2852936"/>
            <a:ext cx="3707904" cy="2471936"/>
          </a:xfrm>
          <a:prstGeom prst="rect">
            <a:avLst/>
          </a:prstGeom>
        </p:spPr>
      </p:pic>
      <p:pic>
        <p:nvPicPr>
          <p:cNvPr id="5" name="圖片 4" descr="IMG_10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68552" y="2852936"/>
            <a:ext cx="3275856" cy="2456892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5004048" y="530120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latin typeface="+mj-ea"/>
                <a:ea typeface="+mj-ea"/>
              </a:rPr>
              <a:t>照片解說：腳踏車</a:t>
            </a:r>
            <a:r>
              <a:rPr lang="en-US" altLang="zh-TW" b="1" dirty="0" smtClean="0">
                <a:latin typeface="+mj-ea"/>
                <a:ea typeface="+mj-ea"/>
              </a:rPr>
              <a:t>,</a:t>
            </a:r>
            <a:r>
              <a:rPr lang="zh-TW" altLang="en-US" b="1" dirty="0" smtClean="0">
                <a:latin typeface="+mj-ea"/>
                <a:ea typeface="+mj-ea"/>
              </a:rPr>
              <a:t>頭盔</a:t>
            </a:r>
            <a:r>
              <a:rPr lang="en-US" altLang="zh-TW" b="1" dirty="0" smtClean="0">
                <a:latin typeface="+mj-ea"/>
                <a:ea typeface="+mj-ea"/>
              </a:rPr>
              <a:t>,</a:t>
            </a:r>
            <a:r>
              <a:rPr lang="zh-TW" altLang="en-US" b="1" dirty="0" smtClean="0">
                <a:latin typeface="+mj-ea"/>
                <a:ea typeface="+mj-ea"/>
              </a:rPr>
              <a:t>橫向</a:t>
            </a:r>
            <a:r>
              <a:rPr lang="en-US" altLang="zh-TW" b="1" dirty="0" smtClean="0">
                <a:latin typeface="+mj-ea"/>
                <a:ea typeface="+mj-ea"/>
              </a:rPr>
              <a:t>,2</a:t>
            </a:r>
            <a:r>
              <a:rPr lang="zh-TW" altLang="en-US" b="1" dirty="0" smtClean="0">
                <a:latin typeface="+mj-ea"/>
                <a:ea typeface="+mj-ea"/>
              </a:rPr>
              <a:t>個面孔</a:t>
            </a:r>
            <a:r>
              <a:rPr lang="en-US" altLang="zh-TW" b="1" dirty="0" smtClean="0">
                <a:latin typeface="+mj-ea"/>
                <a:ea typeface="+mj-ea"/>
              </a:rPr>
              <a:t>,1</a:t>
            </a:r>
            <a:r>
              <a:rPr lang="zh-TW" altLang="en-US" b="1" dirty="0" smtClean="0">
                <a:latin typeface="+mj-ea"/>
                <a:ea typeface="+mj-ea"/>
              </a:rPr>
              <a:t>人在微笑</a:t>
            </a:r>
            <a:endParaRPr lang="zh-TW" altLang="en-US" b="1" dirty="0">
              <a:latin typeface="+mj-ea"/>
              <a:ea typeface="+mj-ea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827584" y="530120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latin typeface="+mj-ea"/>
                <a:ea typeface="+mj-ea"/>
              </a:rPr>
              <a:t>照片解說：協力車、橫向</a:t>
            </a:r>
            <a:endParaRPr lang="zh-TW" altLang="en-US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網路銀行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APP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除了無法存錢、領錢外，大部分動作都可以。</a:t>
            </a:r>
          </a:p>
          <a:p>
            <a:pPr lvl="4">
              <a:buNone/>
            </a:pPr>
            <a:r>
              <a:rPr lang="zh-TW" altLang="en-US" sz="2000" dirty="0" smtClean="0">
                <a:latin typeface="+mj-ea"/>
                <a:ea typeface="+mj-ea"/>
              </a:rPr>
              <a:t>	</a:t>
            </a:r>
            <a:r>
              <a:rPr lang="zh-TW" altLang="en-US" sz="2000" b="1" dirty="0" smtClean="0">
                <a:latin typeface="+mj-ea"/>
                <a:ea typeface="+mj-ea"/>
              </a:rPr>
              <a:t>提高隱私和自主</a:t>
            </a:r>
            <a:endParaRPr lang="en-US" altLang="zh-TW" sz="2000" b="1" dirty="0" smtClean="0">
              <a:latin typeface="+mj-ea"/>
              <a:ea typeface="+mj-ea"/>
            </a:endParaRPr>
          </a:p>
          <a:p>
            <a:pPr lvl="4">
              <a:buNone/>
            </a:pPr>
            <a:endParaRPr lang="zh-TW" altLang="en-US" sz="2000" b="1" dirty="0" smtClean="0">
              <a:latin typeface="+mj-ea"/>
              <a:ea typeface="+mj-ea"/>
            </a:endParaRPr>
          </a:p>
          <a:p>
            <a:pPr lvl="4">
              <a:buNone/>
            </a:pPr>
            <a:r>
              <a:rPr lang="zh-TW" altLang="en-US" sz="2000" dirty="0" smtClean="0">
                <a:latin typeface="+mj-ea"/>
                <a:ea typeface="+mj-ea"/>
              </a:rPr>
              <a:t>	</a:t>
            </a:r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4" name="圖片 3" descr="IMG_108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988840"/>
            <a:ext cx="2291217" cy="4121696"/>
          </a:xfrm>
          <a:prstGeom prst="rect">
            <a:avLst/>
          </a:prstGeom>
        </p:spPr>
      </p:pic>
      <p:pic>
        <p:nvPicPr>
          <p:cNvPr id="5" name="圖片 4" descr="IMG_108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988840"/>
            <a:ext cx="2291217" cy="4121696"/>
          </a:xfrm>
          <a:prstGeom prst="rect">
            <a:avLst/>
          </a:prstGeom>
        </p:spPr>
      </p:pic>
      <p:pic>
        <p:nvPicPr>
          <p:cNvPr id="6" name="圖片 5" descr="IMG_108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988840"/>
            <a:ext cx="2304256" cy="412169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5129808"/>
            <a:ext cx="1152128" cy="1728192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交通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APP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100629"/>
            <a:ext cx="7520940" cy="1536284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地圖與導航</a:t>
            </a:r>
            <a:r>
              <a:rPr lang="en-US" altLang="zh-TW" sz="2000" dirty="0" smtClean="0">
                <a:latin typeface="+mj-ea"/>
                <a:ea typeface="+mj-ea"/>
              </a:rPr>
              <a:t>APP</a:t>
            </a:r>
            <a:r>
              <a:rPr lang="zh-TW" altLang="en-US" sz="2000" dirty="0" smtClean="0">
                <a:latin typeface="+mj-ea"/>
                <a:ea typeface="+mj-ea"/>
              </a:rPr>
              <a:t>：雖有誤差，但仍有參考價值</a:t>
            </a: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臺北等公車：預估公車到站時間</a:t>
            </a: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臺灣高鐵 </a:t>
            </a:r>
            <a:r>
              <a:rPr lang="en-US" altLang="zh-TW" sz="2000" dirty="0" smtClean="0">
                <a:latin typeface="+mj-ea"/>
                <a:ea typeface="+mj-ea"/>
              </a:rPr>
              <a:t>T Express </a:t>
            </a:r>
            <a:r>
              <a:rPr lang="zh-TW" altLang="en-US" sz="2000" dirty="0" smtClean="0">
                <a:latin typeface="+mj-ea"/>
                <a:ea typeface="+mj-ea"/>
              </a:rPr>
              <a:t>行動購票</a:t>
            </a:r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5129808"/>
            <a:ext cx="2203077" cy="172819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5126569"/>
            <a:ext cx="2429616" cy="173143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24944"/>
            <a:ext cx="2761456" cy="209207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1412" y="2924944"/>
            <a:ext cx="3252588" cy="2092077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54" t="8026" b="6524"/>
          <a:stretch/>
        </p:blipFill>
        <p:spPr>
          <a:xfrm>
            <a:off x="2843808" y="2924944"/>
            <a:ext cx="2979250" cy="2092077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語音隨身助理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文字版面配置區 6"/>
          <p:cNvGrpSpPr>
            <a:grpSpLocks noGrp="1"/>
          </p:cNvGrpSpPr>
          <p:nvPr/>
        </p:nvGrpSpPr>
        <p:grpSpPr>
          <a:xfrm>
            <a:off x="822325" y="1340768"/>
            <a:ext cx="7521575" cy="4680520"/>
            <a:chOff x="1168400" y="2590800"/>
            <a:chExt cx="10490200" cy="6286500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14500" y="3670300"/>
              <a:ext cx="2730500" cy="1295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29600" y="3670300"/>
              <a:ext cx="2730500" cy="1295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68400" y="5943600"/>
              <a:ext cx="2730500" cy="1282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716963" y="5943600"/>
              <a:ext cx="2941637" cy="1435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953000" y="2590800"/>
              <a:ext cx="2730500" cy="1282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91100" y="4249738"/>
              <a:ext cx="2667000" cy="30654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65500" y="7696200"/>
              <a:ext cx="2603500" cy="1181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5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654800" y="7708900"/>
              <a:ext cx="2603500" cy="1155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智慧導引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  <a:sym typeface="Helvetica" charset="0"/>
              </a:rPr>
              <a:t>視障者透過手機：</a:t>
            </a:r>
            <a:endParaRPr lang="en-US" altLang="zh-TW" sz="2000" dirty="0" smtClean="0">
              <a:latin typeface="+mj-ea"/>
              <a:ea typeface="+mj-ea"/>
              <a:sym typeface="Helvetica" charset="0"/>
            </a:endParaRPr>
          </a:p>
          <a:p>
            <a:pPr marL="712788" lvl="4" indent="-26988">
              <a:buNone/>
            </a:pPr>
            <a:r>
              <a:rPr lang="zh-TW" altLang="en-US" sz="2000" b="1" dirty="0" smtClean="0">
                <a:solidFill>
                  <a:srgbClr val="D90B00"/>
                </a:solidFill>
                <a:latin typeface="+mj-ea"/>
                <a:ea typeface="+mj-ea"/>
                <a:sym typeface="Helvetica" charset="0"/>
              </a:rPr>
              <a:t>視訊志工協助</a:t>
            </a:r>
            <a:r>
              <a:rPr lang="zh-TW" altLang="en-US" sz="2000" b="1" dirty="0" smtClean="0">
                <a:latin typeface="+mj-ea"/>
                <a:ea typeface="+mj-ea"/>
                <a:sym typeface="Helvetica" charset="0"/>
              </a:rPr>
              <a:t>、</a:t>
            </a:r>
            <a:r>
              <a:rPr lang="en-US" altLang="zh-TW" sz="2000" b="1" dirty="0" smtClean="0">
                <a:solidFill>
                  <a:srgbClr val="D90B00"/>
                </a:solidFill>
                <a:latin typeface="+mj-ea"/>
                <a:ea typeface="+mj-ea"/>
                <a:sym typeface="Helvetica" charset="0"/>
              </a:rPr>
              <a:t>Beacon</a:t>
            </a:r>
            <a:r>
              <a:rPr lang="zh-TW" altLang="en-US" sz="2000" b="1" dirty="0" smtClean="0">
                <a:solidFill>
                  <a:srgbClr val="D90B00"/>
                </a:solidFill>
                <a:latin typeface="+mj-ea"/>
                <a:ea typeface="+mj-ea"/>
                <a:sym typeface="Helvetica" charset="0"/>
              </a:rPr>
              <a:t>信標協助</a:t>
            </a:r>
            <a:r>
              <a:rPr lang="zh-TW" altLang="en-US" sz="2000" b="1" dirty="0" smtClean="0">
                <a:latin typeface="+mj-ea"/>
                <a:ea typeface="+mj-ea"/>
                <a:sym typeface="Helvetica" charset="0"/>
              </a:rPr>
              <a:t>與</a:t>
            </a:r>
            <a:r>
              <a:rPr lang="zh-TW" altLang="en-US" sz="2000" b="1" dirty="0" smtClean="0">
                <a:solidFill>
                  <a:srgbClr val="D90B00"/>
                </a:solidFill>
                <a:latin typeface="+mj-ea"/>
                <a:ea typeface="+mj-ea"/>
                <a:sym typeface="Helvetica" charset="0"/>
              </a:rPr>
              <a:t>附近環境</a:t>
            </a:r>
            <a:r>
              <a:rPr lang="zh-TW" altLang="en-US" sz="2000" b="1" dirty="0" smtClean="0">
                <a:latin typeface="+mj-ea"/>
                <a:ea typeface="+mj-ea"/>
                <a:sym typeface="Helvetica" charset="0"/>
              </a:rPr>
              <a:t>等功能，藉由語音提醒等方式，幫助視障者順利抵達目的之友善服務。</a:t>
            </a:r>
          </a:p>
          <a:p>
            <a:pPr lvl="0">
              <a:buFont typeface="Arial" pitchFamily="34" charset="0"/>
              <a:buChar char="•"/>
            </a:pPr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924943"/>
            <a:ext cx="1542872" cy="2057163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5343740"/>
            <a:ext cx="1270000" cy="1231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圖片 7" descr="22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2420888"/>
            <a:ext cx="2881988" cy="2542580"/>
          </a:xfrm>
          <a:prstGeom prst="rect">
            <a:avLst/>
          </a:prstGeom>
        </p:spPr>
      </p:pic>
      <p:pic>
        <p:nvPicPr>
          <p:cNvPr id="10" name="圖片 9" descr="圖片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39752" y="2924944"/>
            <a:ext cx="3130062" cy="20574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智慧導引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App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志工申請流程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1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822325" y="1100138"/>
            <a:ext cx="7521575" cy="3579812"/>
            <a:chOff x="822325" y="1100138"/>
            <a:chExt cx="7521575" cy="3579812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8147" y="1105946"/>
              <a:ext cx="2005753" cy="35740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2325" y="1100138"/>
              <a:ext cx="2005753" cy="35750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44419" y="1105946"/>
              <a:ext cx="2005753" cy="35740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8" name="AutoShape 6"/>
            <p:cNvSpPr>
              <a:spLocks/>
            </p:cNvSpPr>
            <p:nvPr/>
          </p:nvSpPr>
          <p:spPr bwMode="auto">
            <a:xfrm>
              <a:off x="2909391" y="2664542"/>
              <a:ext cx="491760" cy="475122"/>
            </a:xfrm>
            <a:prstGeom prst="rightArrow">
              <a:avLst>
                <a:gd name="adj1" fmla="val 32000"/>
                <a:gd name="adj2" fmla="val 58669"/>
              </a:avLst>
            </a:prstGeom>
            <a:solidFill>
              <a:schemeClr val="accent1">
                <a:alpha val="49803"/>
              </a:schemeClr>
            </a:solidFill>
            <a:ln w="25400">
              <a:solidFill>
                <a:schemeClr val="tx1">
                  <a:alpha val="50195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zh-TW" altLang="en-US"/>
            </a:p>
          </p:txBody>
        </p:sp>
        <p:sp>
          <p:nvSpPr>
            <p:cNvPr id="9" name="AutoShape 7"/>
            <p:cNvSpPr>
              <a:spLocks/>
            </p:cNvSpPr>
            <p:nvPr/>
          </p:nvSpPr>
          <p:spPr bwMode="auto">
            <a:xfrm>
              <a:off x="5703119" y="2664542"/>
              <a:ext cx="491760" cy="475122"/>
            </a:xfrm>
            <a:prstGeom prst="rightArrow">
              <a:avLst>
                <a:gd name="adj1" fmla="val 32000"/>
                <a:gd name="adj2" fmla="val 58669"/>
              </a:avLst>
            </a:prstGeom>
            <a:solidFill>
              <a:schemeClr val="accent1">
                <a:alpha val="49803"/>
              </a:schemeClr>
            </a:solidFill>
            <a:ln w="25400">
              <a:solidFill>
                <a:schemeClr val="tx1">
                  <a:alpha val="50195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zh-TW" altLang="en-US"/>
            </a:p>
          </p:txBody>
        </p:sp>
      </p:grp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智慧導引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App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志工申請流程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2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344816" cy="34873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2" name="AutoShape 6"/>
          <p:cNvSpPr>
            <a:spLocks/>
          </p:cNvSpPr>
          <p:nvPr/>
        </p:nvSpPr>
        <p:spPr bwMode="auto">
          <a:xfrm>
            <a:off x="2987824" y="2664542"/>
            <a:ext cx="491760" cy="475122"/>
          </a:xfrm>
          <a:prstGeom prst="rightArrow">
            <a:avLst>
              <a:gd name="adj1" fmla="val 32000"/>
              <a:gd name="adj2" fmla="val 58669"/>
            </a:avLst>
          </a:prstGeom>
          <a:solidFill>
            <a:schemeClr val="accent1">
              <a:alpha val="49803"/>
            </a:schemeClr>
          </a:solidFill>
          <a:ln w="25400">
            <a:solidFill>
              <a:schemeClr val="tx1">
                <a:alpha val="50195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zh-TW" altLang="en-US"/>
          </a:p>
        </p:txBody>
      </p:sp>
      <p:sp>
        <p:nvSpPr>
          <p:cNvPr id="13" name="AutoShape 7"/>
          <p:cNvSpPr>
            <a:spLocks/>
          </p:cNvSpPr>
          <p:nvPr/>
        </p:nvSpPr>
        <p:spPr bwMode="auto">
          <a:xfrm>
            <a:off x="5652120" y="2665846"/>
            <a:ext cx="491760" cy="475122"/>
          </a:xfrm>
          <a:prstGeom prst="rightArrow">
            <a:avLst>
              <a:gd name="adj1" fmla="val 32000"/>
              <a:gd name="adj2" fmla="val 58669"/>
            </a:avLst>
          </a:prstGeom>
          <a:solidFill>
            <a:schemeClr val="accent1">
              <a:alpha val="49803"/>
            </a:schemeClr>
          </a:solidFill>
          <a:ln w="25400">
            <a:solidFill>
              <a:schemeClr val="tx1">
                <a:alpha val="50195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zh-TW" altLang="en-US"/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智慧導引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App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視訊服務志工手冊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sz="2000" dirty="0" smtClean="0">
                <a:latin typeface="+mj-ea"/>
                <a:ea typeface="+mj-ea"/>
                <a:sym typeface="Helvetica" charset="0"/>
              </a:rPr>
              <a:t>1.</a:t>
            </a:r>
            <a:r>
              <a:rPr lang="zh-TW" altLang="en-US" sz="2000" dirty="0" smtClean="0">
                <a:latin typeface="+mj-ea"/>
                <a:ea typeface="+mj-ea"/>
                <a:sym typeface="Helvetica" charset="0"/>
              </a:rPr>
              <a:t>關係建立</a:t>
            </a:r>
          </a:p>
          <a:p>
            <a:r>
              <a:rPr lang="en-US" altLang="zh-TW" sz="2000" dirty="0" smtClean="0">
                <a:latin typeface="+mj-ea"/>
                <a:ea typeface="+mj-ea"/>
                <a:sym typeface="Helvetica" charset="0"/>
              </a:rPr>
              <a:t>2.</a:t>
            </a:r>
            <a:r>
              <a:rPr lang="zh-TW" altLang="en-US" sz="2000" dirty="0" smtClean="0">
                <a:latin typeface="+mj-ea"/>
                <a:ea typeface="+mj-ea"/>
                <a:sym typeface="Helvetica" charset="0"/>
              </a:rPr>
              <a:t>挑衣服</a:t>
            </a:r>
          </a:p>
          <a:p>
            <a:r>
              <a:rPr lang="en-US" altLang="zh-TW" sz="2000" dirty="0" smtClean="0">
                <a:latin typeface="+mj-ea"/>
                <a:ea typeface="+mj-ea"/>
                <a:sym typeface="Helvetica" charset="0"/>
              </a:rPr>
              <a:t>3.</a:t>
            </a:r>
            <a:r>
              <a:rPr lang="zh-TW" altLang="en-US" sz="2000" dirty="0" smtClean="0">
                <a:latin typeface="+mj-ea"/>
                <a:ea typeface="+mj-ea"/>
                <a:sym typeface="Helvetica" charset="0"/>
              </a:rPr>
              <a:t>找鑰匙</a:t>
            </a:r>
          </a:p>
          <a:p>
            <a:r>
              <a:rPr lang="en-US" altLang="zh-TW" sz="2000" dirty="0" smtClean="0">
                <a:latin typeface="+mj-ea"/>
                <a:ea typeface="+mj-ea"/>
                <a:sym typeface="Helvetica" charset="0"/>
              </a:rPr>
              <a:t>4.</a:t>
            </a:r>
            <a:r>
              <a:rPr lang="zh-TW" altLang="en-US" sz="2000" dirty="0" smtClean="0">
                <a:latin typeface="+mj-ea"/>
                <a:ea typeface="+mj-ea"/>
                <a:sym typeface="Helvetica" charset="0"/>
              </a:rPr>
              <a:t>按鍵辨認</a:t>
            </a:r>
          </a:p>
          <a:p>
            <a:r>
              <a:rPr lang="en-US" altLang="zh-TW" sz="2000" dirty="0" smtClean="0">
                <a:latin typeface="+mj-ea"/>
                <a:ea typeface="+mj-ea"/>
                <a:sym typeface="Helvetica" charset="0"/>
              </a:rPr>
              <a:t>5.</a:t>
            </a:r>
            <a:r>
              <a:rPr lang="zh-TW" altLang="en-US" sz="2000" dirty="0" smtClean="0">
                <a:latin typeface="+mj-ea"/>
                <a:ea typeface="+mj-ea"/>
                <a:sym typeface="Helvetica" charset="0"/>
              </a:rPr>
              <a:t>緊急狀況</a:t>
            </a:r>
            <a:endParaRPr lang="zh-TW" altLang="en-US" sz="2000" dirty="0">
              <a:latin typeface="+mj-ea"/>
              <a:ea typeface="+mj-ea"/>
              <a:sym typeface="Helvetica" charset="0"/>
            </a:endParaRPr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1.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關係建立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sz="2000" dirty="0" smtClean="0">
                <a:latin typeface="+mj-ea"/>
                <a:ea typeface="+mj-ea"/>
                <a:sym typeface="Helvetica" charset="0"/>
              </a:rPr>
              <a:t>首先詢問需協助事項，並確認鏡頭方向是否正確。</a:t>
            </a:r>
            <a:endParaRPr lang="zh-TW" altLang="en-US" sz="2000" dirty="0">
              <a:latin typeface="+mj-ea"/>
              <a:ea typeface="+mj-ea"/>
              <a:sym typeface="Helvetica" charset="0"/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2727" y="1575689"/>
            <a:ext cx="3858693" cy="5090737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 t="1299" r="1167"/>
          <a:stretch>
            <a:fillRect/>
          </a:stretch>
        </p:blipFill>
        <p:spPr>
          <a:xfrm>
            <a:off x="827584" y="1575689"/>
            <a:ext cx="3887292" cy="5093671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1.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關係建立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過程中協助留意四周安全，引導手機鏡頭與視野方向。</a:t>
            </a:r>
            <a:endParaRPr lang="zh-TW" altLang="en-US" sz="2000" dirty="0">
              <a:solidFill>
                <a:srgbClr val="000000"/>
              </a:solidFill>
              <a:latin typeface="微軟正黑體"/>
              <a:ea typeface="微軟正黑體"/>
              <a:sym typeface="Helvetica" charset="0"/>
            </a:endParaRPr>
          </a:p>
          <a:p>
            <a:endParaRPr lang="zh-TW" altLang="en-US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92105" y="1556792"/>
            <a:ext cx="3829315" cy="5051978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4111" y="1568212"/>
            <a:ext cx="3885971" cy="5040560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0" y="2996952"/>
            <a:ext cx="9144000" cy="720080"/>
          </a:xfrm>
        </p:spPr>
        <p:txBody>
          <a:bodyPr>
            <a:noAutofit/>
          </a:bodyPr>
          <a:lstStyle/>
          <a:p>
            <a:pPr algn="ctr"/>
            <a:r>
              <a:rPr lang="zh-TW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全盲者操作電腦和行動裝置之概況</a:t>
            </a:r>
            <a:endParaRPr lang="zh-TW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ille" pitchFamily="49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subTitle" idx="1"/>
          </p:nvPr>
        </p:nvSpPr>
        <p:spPr>
          <a:xfrm>
            <a:off x="4355976" y="5157192"/>
            <a:ext cx="4788023" cy="360040"/>
          </a:xfrm>
        </p:spPr>
        <p:txBody>
          <a:bodyPr>
            <a:noAutofit/>
          </a:bodyPr>
          <a:lstStyle/>
          <a:p>
            <a:pPr lvl="0"/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淡江大學視障資源</a:t>
            </a:r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中心  張金順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2.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挑衣服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協助視障者挑選合適的衣服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。以吃喜酒為例。</a:t>
            </a:r>
            <a:endParaRPr lang="zh-TW" altLang="en-US" sz="2000" dirty="0">
              <a:solidFill>
                <a:srgbClr val="000000"/>
              </a:solidFill>
              <a:latin typeface="微軟正黑體"/>
              <a:ea typeface="微軟正黑體"/>
              <a:sym typeface="Helvetica" charset="0"/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2141" y="1498777"/>
            <a:ext cx="3964762" cy="5242589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621" y="1510628"/>
            <a:ext cx="3938336" cy="5230740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2.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挑衣服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引導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視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障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者排列好衣服，以手分別觸摸，確保彼此清楚是哪一件。</a:t>
            </a:r>
            <a:endParaRPr lang="zh-TW" altLang="en-US" sz="2000" dirty="0">
              <a:solidFill>
                <a:srgbClr val="000000"/>
              </a:solidFill>
              <a:latin typeface="微軟正黑體"/>
              <a:ea typeface="微軟正黑體"/>
              <a:sym typeface="Helvetica" charset="0"/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1844" y="1513974"/>
            <a:ext cx="3843560" cy="5133345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 r="1802"/>
          <a:stretch>
            <a:fillRect/>
          </a:stretch>
        </p:blipFill>
        <p:spPr>
          <a:xfrm>
            <a:off x="704621" y="1519229"/>
            <a:ext cx="3867379" cy="5150131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2.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挑衣服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協助確認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顏色與樣式，並再次確認視障者拿對衣服。</a:t>
            </a:r>
            <a:endParaRPr lang="zh-TW" altLang="en-US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71844" y="1506813"/>
            <a:ext cx="3772122" cy="5002765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85239" y="1502323"/>
            <a:ext cx="3831592" cy="5023021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2.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挑衣服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2000" dirty="0" smtClean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sym typeface="Helvetica" charset="0"/>
              </a:rPr>
              <a:t>小提醒  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A.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確認手機高角度。   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B.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物品簡單排列。   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C.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提供客觀意見。</a:t>
            </a:r>
            <a:endParaRPr lang="zh-TW" altLang="en-US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rcRect b="1113"/>
          <a:stretch>
            <a:fillRect/>
          </a:stretch>
        </p:blipFill>
        <p:spPr>
          <a:xfrm>
            <a:off x="5000628" y="1578821"/>
            <a:ext cx="3547825" cy="5000892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99642" y="1574331"/>
            <a:ext cx="3772358" cy="5023021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3.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找鑰匙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首先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確認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需要服務的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內容。此例為協助找掉到地上的鑰匙。</a:t>
            </a:r>
            <a:endParaRPr lang="zh-TW" altLang="en-US" sz="2000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5224" y="1578821"/>
            <a:ext cx="3816800" cy="5002765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86902" y="1574331"/>
            <a:ext cx="3785098" cy="5023021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3.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找鑰匙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協助引導手機放在臉部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高度，左右轉動。</a:t>
            </a:r>
            <a:endParaRPr lang="en-US" altLang="zh-TW" sz="2000" dirty="0" smtClean="0">
              <a:solidFill>
                <a:srgbClr val="000000"/>
              </a:solidFill>
              <a:latin typeface="微軟正黑體"/>
              <a:ea typeface="微軟正黑體"/>
              <a:sym typeface="Helvetica" charset="0"/>
            </a:endParaRPr>
          </a:p>
          <a:p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看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到物品後，以時鐘方向與幾步的距離告知位置。</a:t>
            </a:r>
            <a:endParaRPr lang="zh-TW" altLang="en-US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3049" y="1906827"/>
            <a:ext cx="3617616" cy="4762533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5" y="1906827"/>
            <a:ext cx="3593911" cy="4762533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3.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找鑰匙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sz="2000" dirty="0">
                <a:latin typeface="+mj-ea"/>
                <a:ea typeface="+mj-ea"/>
              </a:rPr>
              <a:t>過程中</a:t>
            </a:r>
            <a:r>
              <a:rPr lang="zh-TW" altLang="en-US" sz="2000" dirty="0" smtClean="0">
                <a:latin typeface="+mj-ea"/>
                <a:ea typeface="+mj-ea"/>
              </a:rPr>
              <a:t>留意提醒障礙物，並隨時做方向引導。</a:t>
            </a:r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3576" y="1585203"/>
            <a:ext cx="3800096" cy="4986060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5794" y="1585216"/>
            <a:ext cx="3790481" cy="5012136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3.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找鑰匙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>
                <a:solidFill>
                  <a:srgbClr val="F96A1B">
                    <a:lumMod val="75000"/>
                  </a:srgbClr>
                </a:solidFill>
                <a:latin typeface="微軟正黑體"/>
                <a:ea typeface="微軟正黑體"/>
                <a:sym typeface="Helvetica" charset="0"/>
              </a:rPr>
              <a:t>小提醒  </a:t>
            </a:r>
            <a:r>
              <a:rPr lang="en-US" altLang="zh-TW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A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.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邊找邊留意安全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。   </a:t>
            </a:r>
            <a:r>
              <a:rPr lang="en-US" altLang="zh-TW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B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.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以時鐘方位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與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步伐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距離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引導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。  </a:t>
            </a:r>
            <a:endParaRPr lang="en-US" altLang="zh-TW" sz="2000" dirty="0" smtClean="0">
              <a:solidFill>
                <a:srgbClr val="000000"/>
              </a:solidFill>
              <a:latin typeface="微軟正黑體"/>
              <a:ea typeface="微軟正黑體"/>
              <a:sym typeface="Helvetica" charset="0"/>
            </a:endParaRPr>
          </a:p>
          <a:p>
            <a:pPr lvl="0"/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 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             </a:t>
            </a:r>
            <a:r>
              <a:rPr lang="en-US" altLang="zh-TW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C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.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角度可使用仰俯角說明。</a:t>
            </a:r>
            <a:endParaRPr lang="zh-TW" altLang="en-US" dirty="0">
              <a:solidFill>
                <a:srgbClr val="000000"/>
              </a:solidFill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33554" y="1844824"/>
            <a:ext cx="3530388" cy="4911950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043607" y="1894812"/>
            <a:ext cx="3685621" cy="4861962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4.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按鍵辨認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首先確認需要服務的內容。此例為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協助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確認遙控器按鍵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。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495676"/>
            <a:ext cx="3791334" cy="5029667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5793" y="1498266"/>
            <a:ext cx="3831358" cy="5027078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4.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按鍵辨認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協助引導視障者將手機放置於遙控器上方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。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57752" y="1572552"/>
            <a:ext cx="3786214" cy="5012844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4214" y="1570274"/>
            <a:ext cx="3814516" cy="5027078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主講者簡介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133416" cy="4200580"/>
          </a:xfrm>
        </p:spPr>
        <p:txBody>
          <a:bodyPr>
            <a:normAutofit/>
          </a:bodyPr>
          <a:lstStyle/>
          <a:p>
            <a:pPr lvl="0"/>
            <a:r>
              <a:rPr lang="zh-TW" altLang="en-US" sz="2400" dirty="0" smtClean="0">
                <a:latin typeface="+mj-ea"/>
                <a:ea typeface="+mj-ea"/>
              </a:rPr>
              <a:t>張金順</a:t>
            </a:r>
            <a:endParaRPr lang="zh-TW" altLang="en-US" sz="2400" dirty="0">
              <a:latin typeface="+mj-ea"/>
              <a:ea typeface="+mj-ea"/>
            </a:endParaRPr>
          </a:p>
          <a:p>
            <a:pPr lvl="0"/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淡江大學</a:t>
            </a:r>
            <a:r>
              <a:rPr lang="zh-TW" altLang="en-US" sz="24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視障資源中心</a:t>
            </a:r>
          </a:p>
          <a:p>
            <a:pPr lvl="0"/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盲</a:t>
            </a:r>
            <a:r>
              <a:rPr lang="zh-TW" altLang="en-US" sz="24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用電腦系統</a:t>
            </a:r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工程師</a:t>
            </a:r>
            <a:endParaRPr lang="en-US" altLang="zh-TW" sz="2400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lvl="0"/>
            <a:endParaRPr lang="en-US" altLang="zh-TW" sz="2400" dirty="0" smtClean="0">
              <a:latin typeface="+mj-ea"/>
              <a:ea typeface="+mj-ea"/>
            </a:endParaRPr>
          </a:p>
          <a:p>
            <a:pPr lvl="0"/>
            <a:r>
              <a:rPr lang="zh-TW" altLang="en-US" sz="2400" dirty="0" smtClean="0">
                <a:latin typeface="+mj-ea"/>
                <a:ea typeface="+mj-ea"/>
              </a:rPr>
              <a:t>服務內容：</a:t>
            </a:r>
            <a:endParaRPr lang="zh-TW" altLang="en-US" sz="2400" dirty="0">
              <a:latin typeface="+mj-ea"/>
              <a:ea typeface="+mj-ea"/>
            </a:endParaRPr>
          </a:p>
          <a:p>
            <a:pPr marL="0" lvl="0" indent="0"/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盲</a:t>
            </a:r>
            <a:r>
              <a:rPr lang="zh-TW" altLang="en-US" sz="24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用電腦軟硬體</a:t>
            </a:r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研發、手機</a:t>
            </a:r>
            <a:r>
              <a:rPr lang="en-US" altLang="zh-TW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App</a:t>
            </a:r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研發</a:t>
            </a:r>
            <a:endParaRPr lang="en-US" altLang="zh-TW" sz="2400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marL="0" lvl="0" indent="0"/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盲</a:t>
            </a:r>
            <a:r>
              <a:rPr lang="zh-TW" altLang="en-US" sz="24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用電腦教育</a:t>
            </a:r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訓練</a:t>
            </a:r>
            <a:endParaRPr lang="en-US" altLang="zh-TW" sz="2400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  <a:p>
            <a:pPr marL="0" lvl="0" indent="0"/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特殊</a:t>
            </a:r>
            <a:r>
              <a:rPr lang="zh-TW" altLang="en-US" sz="24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</a:rPr>
              <a:t>個案輔具改良與教學</a:t>
            </a:r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4.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按鍵辨認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看到遙控器面板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後，協助確認按鍵位置。</a:t>
            </a:r>
            <a:endParaRPr lang="zh-TW" altLang="en-US" sz="2000" dirty="0">
              <a:solidFill>
                <a:srgbClr val="000000"/>
              </a:solidFill>
            </a:endParaRPr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26750" y="1536640"/>
            <a:ext cx="3519656" cy="4988704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4214" y="1532908"/>
            <a:ext cx="3814516" cy="4981706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4.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按鍵辨認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z="2000" dirty="0">
                <a:solidFill>
                  <a:srgbClr val="F96A1B">
                    <a:lumMod val="75000"/>
                  </a:srgbClr>
                </a:solidFill>
                <a:latin typeface="微軟正黑體"/>
                <a:ea typeface="微軟正黑體"/>
                <a:sym typeface="Helvetica" charset="0"/>
              </a:rPr>
              <a:t>小提醒  </a:t>
            </a:r>
            <a:r>
              <a:rPr lang="en-US" altLang="zh-TW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A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.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手機與身體水平或垂直。   </a:t>
            </a:r>
            <a:r>
              <a:rPr lang="en-US" altLang="zh-TW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B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.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上升至可辨識物品的高度。</a:t>
            </a:r>
            <a:endParaRPr lang="zh-TW" altLang="en-US" sz="2000" dirty="0">
              <a:solidFill>
                <a:srgbClr val="000000"/>
              </a:solidFill>
            </a:endParaRPr>
          </a:p>
          <a:p>
            <a:endParaRPr lang="zh-TW" altLang="en-US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6750" y="1470903"/>
            <a:ext cx="3676202" cy="5186969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49227" y="1471629"/>
            <a:ext cx="3622773" cy="5186243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5.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緊急狀況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特殊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狀況可婉拒或暫停協助</a:t>
            </a:r>
            <a:r>
              <a:rPr lang="zh-TW" altLang="en-US" sz="2000" dirty="0" smtClean="0">
                <a:latin typeface="微軟正黑體"/>
                <a:ea typeface="微軟正黑體"/>
                <a:sym typeface="Helvetica" charset="0"/>
              </a:rPr>
              <a:t>。保障安全，切</a:t>
            </a:r>
            <a:r>
              <a:rPr lang="zh-TW" altLang="en-US" sz="2000" dirty="0" smtClean="0">
                <a:solidFill>
                  <a:srgbClr val="0070C0"/>
                </a:solidFill>
                <a:latin typeface="微軟正黑體"/>
                <a:ea typeface="微軟正黑體"/>
                <a:sym typeface="Helvetica" charset="0"/>
              </a:rPr>
              <a:t>勿提供個資給彼此</a:t>
            </a:r>
            <a:r>
              <a:rPr lang="zh-TW" altLang="en-US" sz="2000" dirty="0" smtClean="0">
                <a:latin typeface="微軟正黑體"/>
                <a:ea typeface="微軟正黑體"/>
                <a:sym typeface="Helvetica" charset="0"/>
              </a:rPr>
              <a:t>。</a:t>
            </a:r>
            <a:endParaRPr lang="zh-TW" altLang="en-US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8367" y="1484784"/>
            <a:ext cx="3516422" cy="4966089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57224" y="1485897"/>
            <a:ext cx="3429573" cy="4948334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5.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緊急狀況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980728"/>
            <a:ext cx="7520940" cy="3579849"/>
          </a:xfrm>
        </p:spPr>
        <p:txBody>
          <a:bodyPr/>
          <a:lstStyle/>
          <a:p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考量安全</a:t>
            </a:r>
            <a:r>
              <a:rPr lang="zh-TW" altLang="en-US" sz="2000" dirty="0" smtClean="0">
                <a:solidFill>
                  <a:srgbClr val="0070C0"/>
                </a:solidFill>
                <a:latin typeface="微軟正黑體"/>
                <a:ea typeface="微軟正黑體"/>
                <a:sym typeface="Helvetica" charset="0"/>
              </a:rPr>
              <a:t>不提供行走協助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。</a:t>
            </a:r>
            <a:endParaRPr lang="en-US" altLang="zh-TW" sz="2000" dirty="0" smtClean="0">
              <a:solidFill>
                <a:srgbClr val="000000"/>
              </a:solidFill>
              <a:latin typeface="微軟正黑體"/>
              <a:ea typeface="微軟正黑體"/>
              <a:sym typeface="Helvetica" charset="0"/>
            </a:endParaRPr>
          </a:p>
          <a:p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若有需要可</a:t>
            </a:r>
            <a:r>
              <a:rPr lang="zh-TW" altLang="en-US" sz="2000" dirty="0" smtClean="0">
                <a:solidFill>
                  <a:srgbClr val="0070C0"/>
                </a:solidFill>
                <a:latin typeface="微軟正黑體"/>
                <a:ea typeface="微軟正黑體"/>
                <a:sym typeface="Helvetica" charset="0"/>
              </a:rPr>
              <a:t>先返回手機桌面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，並</a:t>
            </a:r>
            <a:r>
              <a:rPr lang="zh-TW" altLang="en-US" sz="2000" dirty="0" smtClean="0">
                <a:solidFill>
                  <a:srgbClr val="0070C0"/>
                </a:solidFill>
                <a:latin typeface="微軟正黑體"/>
                <a:ea typeface="微軟正黑體"/>
                <a:sym typeface="Helvetica" charset="0"/>
              </a:rPr>
              <a:t>通報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系統維護單位。  </a:t>
            </a:r>
            <a:endParaRPr lang="zh-TW" altLang="en-US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8367" y="1783311"/>
            <a:ext cx="3516422" cy="4958057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57224" y="1776853"/>
            <a:ext cx="3500462" cy="4949146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5.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緊急狀況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980728"/>
            <a:ext cx="7520940" cy="3579849"/>
          </a:xfrm>
        </p:spPr>
        <p:txBody>
          <a:bodyPr>
            <a:normAutofit/>
          </a:bodyPr>
          <a:lstStyle/>
          <a:p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通報時間點與志工登記名稱，交由系統方處理。</a:t>
            </a:r>
            <a:endParaRPr lang="en-US" altLang="zh-TW" sz="2000" dirty="0" smtClean="0">
              <a:solidFill>
                <a:srgbClr val="000000"/>
              </a:solidFill>
              <a:latin typeface="微軟正黑體"/>
              <a:ea typeface="微軟正黑體"/>
              <a:sym typeface="Helvetica" charset="0"/>
            </a:endParaRPr>
          </a:p>
          <a:p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視障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者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若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身</a:t>
            </a:r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處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危急環境，可以所知官方避難知識協助安撫引導。</a:t>
            </a:r>
            <a:endParaRPr lang="zh-TW" altLang="en-US" sz="2000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772816"/>
            <a:ext cx="3544161" cy="4961825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5" name="圖片 4" descr="1-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57224" y="1783871"/>
            <a:ext cx="3500462" cy="4948513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5.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sym typeface="Helvetica" charset="0"/>
              </a:rPr>
              <a:t>緊急狀況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052736"/>
            <a:ext cx="7520940" cy="3579849"/>
          </a:xfrm>
        </p:spPr>
        <p:txBody>
          <a:bodyPr>
            <a:normAutofit/>
          </a:bodyPr>
          <a:lstStyle/>
          <a:p>
            <a:r>
              <a:rPr lang="zh-TW" altLang="en-US" sz="2000" dirty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若視障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者本身危急狀況，協助聯繫系統維護方與</a:t>
            </a:r>
            <a:r>
              <a:rPr lang="en-US" altLang="zh-TW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119</a:t>
            </a:r>
            <a:r>
              <a:rPr lang="zh-TW" altLang="en-US" sz="2000" dirty="0" smtClean="0">
                <a:solidFill>
                  <a:srgbClr val="000000"/>
                </a:solidFill>
                <a:latin typeface="微軟正黑體"/>
                <a:ea typeface="微軟正黑體"/>
                <a:sym typeface="Helvetica" charset="0"/>
              </a:rPr>
              <a:t>。</a:t>
            </a:r>
            <a:endParaRPr lang="zh-TW" altLang="en-US" sz="2000" dirty="0"/>
          </a:p>
        </p:txBody>
      </p:sp>
      <p:pic>
        <p:nvPicPr>
          <p:cNvPr id="4" name="圖片 3" descr="1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6963" y="1491510"/>
            <a:ext cx="3632812" cy="5105842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其他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APP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電子郵件：在辦公室、出差均能處理公務</a:t>
            </a: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備忘錄：紀錄事情</a:t>
            </a: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行事曆：安排個人行程</a:t>
            </a:r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zh-TW" altLang="en-US" sz="2000" dirty="0" smtClean="0">
              <a:latin typeface="+mj-ea"/>
              <a:ea typeface="+mj-ea"/>
            </a:endParaRPr>
          </a:p>
          <a:p>
            <a:pPr lvl="0"/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5" name="圖片 4" descr="IMG_108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3020" y="2492896"/>
            <a:ext cx="2276811" cy="4049688"/>
          </a:xfrm>
          <a:prstGeom prst="rect">
            <a:avLst/>
          </a:prstGeom>
        </p:spPr>
      </p:pic>
      <p:pic>
        <p:nvPicPr>
          <p:cNvPr id="6" name="圖片 5" descr="IMG_109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7316" y="2492896"/>
            <a:ext cx="2276811" cy="4049688"/>
          </a:xfrm>
          <a:prstGeom prst="rect">
            <a:avLst/>
          </a:prstGeom>
        </p:spPr>
      </p:pic>
      <p:pic>
        <p:nvPicPr>
          <p:cNvPr id="8" name="圖片 7" descr="IMG_109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1613" y="2492896"/>
            <a:ext cx="2276811" cy="4049688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結語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3" y="4926009"/>
            <a:ext cx="2459431" cy="1806144"/>
          </a:xfrm>
          <a:prstGeom prst="rect">
            <a:avLst/>
          </a:prstGeom>
        </p:spPr>
      </p:pic>
      <p:pic>
        <p:nvPicPr>
          <p:cNvPr id="8" name="圖片 7" descr="圖片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4937705"/>
            <a:ext cx="3459199" cy="1803663"/>
          </a:xfrm>
          <a:prstGeom prst="rect">
            <a:avLst/>
          </a:prstGeom>
        </p:spPr>
      </p:pic>
      <p:pic>
        <p:nvPicPr>
          <p:cNvPr id="9" name="圖片 8" descr="圖片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4930325"/>
            <a:ext cx="2794648" cy="1785174"/>
          </a:xfrm>
          <a:prstGeom prst="rect">
            <a:avLst/>
          </a:prstGeom>
        </p:spPr>
      </p:pic>
      <p:sp>
        <p:nvSpPr>
          <p:cNvPr id="11" name="Rectangle 4"/>
          <p:cNvSpPr>
            <a:spLocks/>
          </p:cNvSpPr>
          <p:nvPr/>
        </p:nvSpPr>
        <p:spPr bwMode="auto">
          <a:xfrm>
            <a:off x="7380312" y="1556792"/>
            <a:ext cx="1282418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558E28"/>
                </a:solidFill>
                <a:latin typeface="微軟正黑體" pitchFamily="34" charset="-120"/>
                <a:ea typeface="微軟正黑體" pitchFamily="34" charset="-120"/>
              </a:rPr>
              <a:t>教學</a:t>
            </a:r>
          </a:p>
        </p:txBody>
      </p:sp>
      <p:sp>
        <p:nvSpPr>
          <p:cNvPr id="12" name="Rectangle 5"/>
          <p:cNvSpPr>
            <a:spLocks/>
          </p:cNvSpPr>
          <p:nvPr/>
        </p:nvSpPr>
        <p:spPr bwMode="auto">
          <a:xfrm>
            <a:off x="5292080" y="4077072"/>
            <a:ext cx="2446325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友善</a:t>
            </a:r>
            <a:r>
              <a:rPr lang="en-US" altLang="zh-TW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APP</a:t>
            </a:r>
          </a:p>
        </p:txBody>
      </p:sp>
      <p:sp>
        <p:nvSpPr>
          <p:cNvPr id="13" name="Rectangle 6"/>
          <p:cNvSpPr>
            <a:spLocks/>
          </p:cNvSpPr>
          <p:nvPr/>
        </p:nvSpPr>
        <p:spPr bwMode="auto">
          <a:xfrm>
            <a:off x="1187624" y="4077072"/>
            <a:ext cx="2462214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1F67"/>
                </a:solidFill>
                <a:latin typeface="微軟正黑體" pitchFamily="34" charset="-120"/>
                <a:ea typeface="微軟正黑體" pitchFamily="34" charset="-120"/>
              </a:rPr>
              <a:t>視障輔助系統</a:t>
            </a:r>
          </a:p>
        </p:txBody>
      </p:sp>
      <p:grpSp>
        <p:nvGrpSpPr>
          <p:cNvPr id="46" name="群組 45"/>
          <p:cNvGrpSpPr/>
          <p:nvPr/>
        </p:nvGrpSpPr>
        <p:grpSpPr>
          <a:xfrm>
            <a:off x="2232213" y="2595267"/>
            <a:ext cx="4644043" cy="833733"/>
            <a:chOff x="2232213" y="2595267"/>
            <a:chExt cx="4644043" cy="833733"/>
          </a:xfrm>
        </p:grpSpPr>
        <p:sp>
          <p:nvSpPr>
            <p:cNvPr id="10" name="AutoShape 1"/>
            <p:cNvSpPr>
              <a:spLocks/>
            </p:cNvSpPr>
            <p:nvPr/>
          </p:nvSpPr>
          <p:spPr bwMode="auto">
            <a:xfrm>
              <a:off x="2232213" y="2595267"/>
              <a:ext cx="4644043" cy="833733"/>
            </a:xfrm>
            <a:prstGeom prst="roundRect">
              <a:avLst>
                <a:gd name="adj" fmla="val 11625"/>
              </a:avLst>
            </a:prstGeom>
            <a:solidFill>
              <a:schemeClr val="accent1">
                <a:alpha val="49803"/>
              </a:schemeClr>
            </a:solidFill>
            <a:ln w="25400">
              <a:solidFill>
                <a:schemeClr val="tx1">
                  <a:alpha val="50195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zh-TW" altLang="en-US"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4" name="Rectangle 7"/>
            <p:cNvSpPr>
              <a:spLocks/>
            </p:cNvSpPr>
            <p:nvPr/>
          </p:nvSpPr>
          <p:spPr bwMode="auto">
            <a:xfrm>
              <a:off x="2444419" y="2708920"/>
              <a:ext cx="4103688" cy="6155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zh-TW" altLang="en-US" sz="40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視障者的智慧生活</a:t>
              </a:r>
            </a:p>
          </p:txBody>
        </p:sp>
      </p:grpSp>
      <p:sp>
        <p:nvSpPr>
          <p:cNvPr id="15" name="Rectangle 8"/>
          <p:cNvSpPr>
            <a:spLocks/>
          </p:cNvSpPr>
          <p:nvPr/>
        </p:nvSpPr>
        <p:spPr bwMode="auto">
          <a:xfrm>
            <a:off x="2915816" y="1433101"/>
            <a:ext cx="3059656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3DCC"/>
                </a:solidFill>
                <a:latin typeface="微軟正黑體" pitchFamily="34" charset="-120"/>
                <a:ea typeface="微軟正黑體" pitchFamily="34" charset="-120"/>
              </a:rPr>
              <a:t>智慧型手機</a:t>
            </a:r>
          </a:p>
        </p:txBody>
      </p:sp>
      <p:sp>
        <p:nvSpPr>
          <p:cNvPr id="16" name="Rectangle 9"/>
          <p:cNvSpPr>
            <a:spLocks/>
          </p:cNvSpPr>
          <p:nvPr/>
        </p:nvSpPr>
        <p:spPr bwMode="auto">
          <a:xfrm>
            <a:off x="395536" y="1484784"/>
            <a:ext cx="1300446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2E6FFD"/>
                </a:solidFill>
                <a:latin typeface="微軟正黑體" pitchFamily="34" charset="-120"/>
                <a:ea typeface="微軟正黑體" pitchFamily="34" charset="-120"/>
              </a:rPr>
              <a:t>網路</a:t>
            </a:r>
          </a:p>
        </p:txBody>
      </p:sp>
      <p:sp>
        <p:nvSpPr>
          <p:cNvPr id="17" name="Rectangle 10"/>
          <p:cNvSpPr>
            <a:spLocks/>
          </p:cNvSpPr>
          <p:nvPr/>
        </p:nvSpPr>
        <p:spPr bwMode="auto">
          <a:xfrm>
            <a:off x="395536" y="2780928"/>
            <a:ext cx="820739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鏡頭</a:t>
            </a:r>
          </a:p>
        </p:txBody>
      </p:sp>
      <p:sp>
        <p:nvSpPr>
          <p:cNvPr id="18" name="Rectangle 11"/>
          <p:cNvSpPr>
            <a:spLocks/>
          </p:cNvSpPr>
          <p:nvPr/>
        </p:nvSpPr>
        <p:spPr bwMode="auto">
          <a:xfrm>
            <a:off x="7753049" y="2780928"/>
            <a:ext cx="804707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altLang="zh-TW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GPS</a:t>
            </a:r>
          </a:p>
        </p:txBody>
      </p:sp>
      <p:sp>
        <p:nvSpPr>
          <p:cNvPr id="47" name="向下箭號 46"/>
          <p:cNvSpPr/>
          <p:nvPr/>
        </p:nvSpPr>
        <p:spPr>
          <a:xfrm>
            <a:off x="4283968" y="1916832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9" name="向右箭號 48"/>
          <p:cNvSpPr/>
          <p:nvPr/>
        </p:nvSpPr>
        <p:spPr>
          <a:xfrm>
            <a:off x="1331640" y="2780928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向右箭號 49"/>
          <p:cNvSpPr/>
          <p:nvPr/>
        </p:nvSpPr>
        <p:spPr>
          <a:xfrm rot="10800000">
            <a:off x="6948264" y="2780928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2" name="向下箭號 51"/>
          <p:cNvSpPr/>
          <p:nvPr/>
        </p:nvSpPr>
        <p:spPr>
          <a:xfrm rot="10800000">
            <a:off x="5868144" y="3501008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3" name="向下箭號 52"/>
          <p:cNvSpPr/>
          <p:nvPr/>
        </p:nvSpPr>
        <p:spPr>
          <a:xfrm rot="10800000">
            <a:off x="2627784" y="3501008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4" name="向下箭號 53"/>
          <p:cNvSpPr/>
          <p:nvPr/>
        </p:nvSpPr>
        <p:spPr>
          <a:xfrm rot="18847620">
            <a:off x="1760805" y="1984405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向下箭號 54"/>
          <p:cNvSpPr/>
          <p:nvPr/>
        </p:nvSpPr>
        <p:spPr>
          <a:xfrm rot="2782419">
            <a:off x="6873756" y="1983898"/>
            <a:ext cx="43204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306" b="96944" l="10000" r="9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492896"/>
            <a:ext cx="6551712" cy="4913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聯絡方式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781488" cy="3579849"/>
          </a:xfrm>
        </p:spPr>
        <p:txBody>
          <a:bodyPr>
            <a:normAutofit/>
          </a:bodyPr>
          <a:lstStyle/>
          <a:p>
            <a:pPr lvl="0"/>
            <a:r>
              <a:rPr lang="zh-TW" altLang="en-US" sz="2800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姓    名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：張金順</a:t>
            </a:r>
          </a:p>
          <a:p>
            <a:pPr lvl="0"/>
            <a:r>
              <a:rPr lang="en-US" altLang="zh-TW" sz="2800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E-mail</a:t>
            </a:r>
            <a:r>
              <a:rPr lang="zh-TW" altLang="en-US" sz="2800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TW" sz="2800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jason@batol.net</a:t>
            </a:r>
            <a:endParaRPr lang="en-US" altLang="zh-TW" sz="2800" dirty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  <a:p>
            <a:pPr lvl="0"/>
            <a:r>
              <a:rPr lang="zh-TW" altLang="en-US" sz="2800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電    話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TW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(02)7730-0606 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分機 </a:t>
            </a:r>
            <a:r>
              <a:rPr lang="en-US" altLang="zh-TW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123</a:t>
            </a:r>
          </a:p>
          <a:p>
            <a:pPr lvl="0"/>
            <a:endParaRPr lang="en-US" altLang="zh-TW" sz="2800" dirty="0" smtClean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  <a:p>
            <a:pPr lvl="0"/>
            <a:r>
              <a:rPr lang="zh-TW" altLang="en-US" sz="2800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無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障礙全球資訊網</a:t>
            </a:r>
            <a:r>
              <a:rPr lang="zh-TW" altLang="en-US" sz="2800" dirty="0" smtClean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rPr>
              <a:t>首頁：</a:t>
            </a:r>
            <a:r>
              <a:rPr lang="en-US" altLang="zh-TW" sz="2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http</a:t>
            </a:r>
            <a:r>
              <a:rPr lang="en-US" altLang="zh-TW" sz="2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://www.batol.net</a:t>
            </a:r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職務再設計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4797152"/>
            <a:ext cx="4286250" cy="1219200"/>
          </a:xfrm>
          <a:prstGeom prst="rect">
            <a:avLst/>
          </a:prstGeom>
        </p:spPr>
      </p:pic>
      <p:sp>
        <p:nvSpPr>
          <p:cNvPr id="3" name="文字版面配置區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2979792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altLang="zh-TW" sz="2000" dirty="0" smtClean="0">
                <a:latin typeface="+mj-ea"/>
                <a:ea typeface="+mj-ea"/>
              </a:rPr>
              <a:t>『</a:t>
            </a:r>
            <a:r>
              <a:rPr lang="zh-TW" altLang="en-US" sz="2000" dirty="0" smtClean="0">
                <a:latin typeface="+mj-ea"/>
                <a:ea typeface="+mj-ea"/>
              </a:rPr>
              <a:t>點</a:t>
            </a:r>
            <a:r>
              <a:rPr lang="en-US" altLang="zh-TW" sz="2000" dirty="0" smtClean="0">
                <a:latin typeface="+mj-ea"/>
                <a:ea typeface="+mj-ea"/>
              </a:rPr>
              <a:t>』</a:t>
            </a:r>
            <a:r>
              <a:rPr lang="zh-TW" altLang="en-US" sz="2000" dirty="0" smtClean="0">
                <a:latin typeface="+mj-ea"/>
                <a:ea typeface="+mj-ea"/>
              </a:rPr>
              <a:t>與三度空間</a:t>
            </a:r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</p:txBody>
      </p:sp>
      <p:sp>
        <p:nvSpPr>
          <p:cNvPr id="7" name="內容版面配置區 6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2979792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無障礙與友善介面</a:t>
            </a:r>
            <a:endParaRPr lang="en-US" altLang="zh-TW" sz="2000" dirty="0" smtClean="0">
              <a:latin typeface="+mj-ea"/>
              <a:ea typeface="+mj-ea"/>
            </a:endParaRPr>
          </a:p>
          <a:p>
            <a:endParaRPr lang="zh-TW" altLang="en-US" sz="1400" dirty="0">
              <a:latin typeface="+mj-ea"/>
              <a:ea typeface="+mj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操作電腦與行動裝置之瓶頸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字版面配置區 2"/>
          <p:cNvSpPr txBox="1">
            <a:spLocks/>
          </p:cNvSpPr>
          <p:nvPr/>
        </p:nvSpPr>
        <p:spPr>
          <a:xfrm>
            <a:off x="827584" y="4140696"/>
            <a:ext cx="3384376" cy="1664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ts val="800"/>
              </a:spcBef>
              <a:buFont typeface="Arial" pitchFamily="34" charset="0"/>
              <a:buChar char="•"/>
            </a:pPr>
            <a:r>
              <a:rPr lang="zh-TW" altLang="en-US" sz="2000" b="1" dirty="0" smtClean="0">
                <a:latin typeface="+mj-ea"/>
                <a:ea typeface="+mj-ea"/>
              </a:rPr>
              <a:t>版面與視覺效果</a:t>
            </a:r>
            <a:endParaRPr lang="en-US" altLang="zh-TW" sz="2000" b="1" dirty="0" smtClean="0">
              <a:latin typeface="+mj-ea"/>
              <a:ea typeface="+mj-ea"/>
            </a:endParaRPr>
          </a:p>
          <a:p>
            <a:pPr marL="342900" lvl="0" indent="-342900">
              <a:spcBef>
                <a:spcPts val="800"/>
              </a:spcBef>
            </a:pPr>
            <a:endParaRPr lang="en-US" altLang="zh-TW" sz="2000" b="1" dirty="0" smtClean="0">
              <a:latin typeface="+mj-ea"/>
              <a:ea typeface="+mj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12" name="圖片 11" descr="天外奇蹟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772816"/>
            <a:ext cx="3431581" cy="2166758"/>
          </a:xfrm>
          <a:prstGeom prst="rect">
            <a:avLst/>
          </a:prstGeom>
        </p:spPr>
      </p:pic>
      <p:pic>
        <p:nvPicPr>
          <p:cNvPr id="14" name="圖片 13" descr="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772816"/>
            <a:ext cx="3428283" cy="2160240"/>
          </a:xfrm>
          <a:prstGeom prst="rect">
            <a:avLst/>
          </a:prstGeom>
        </p:spPr>
      </p:pic>
      <p:sp>
        <p:nvSpPr>
          <p:cNvPr id="8" name="文字版面配置區 2"/>
          <p:cNvSpPr txBox="1">
            <a:spLocks/>
          </p:cNvSpPr>
          <p:nvPr/>
        </p:nvSpPr>
        <p:spPr>
          <a:xfrm>
            <a:off x="4716016" y="4149080"/>
            <a:ext cx="3384376" cy="1664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ts val="800"/>
              </a:spcBef>
              <a:buFont typeface="Arial" pitchFamily="34" charset="0"/>
              <a:buChar char="•"/>
            </a:pPr>
            <a:r>
              <a:rPr lang="zh-TW" altLang="en-US" sz="2000" b="1" dirty="0" smtClean="0">
                <a:latin typeface="+mj-ea"/>
                <a:ea typeface="+mj-ea"/>
              </a:rPr>
              <a:t>同音異字：職務再設計、植物在社稷</a:t>
            </a:r>
            <a:endParaRPr lang="en-US" altLang="zh-TW" sz="2000" dirty="0" smtClean="0">
              <a:latin typeface="Braille" pitchFamily="49" charset="0"/>
            </a:endParaRPr>
          </a:p>
          <a:p>
            <a:pPr marL="342900" lvl="0" indent="-342900">
              <a:spcBef>
                <a:spcPts val="800"/>
              </a:spcBef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aille" pitchFamily="49" charset="0"/>
              <a:ea typeface="+mj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TW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操作電腦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(Windows)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之優點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4128572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工作上常用工具</a:t>
            </a:r>
            <a:r>
              <a:rPr lang="en-US" altLang="zh-TW" sz="2000" dirty="0" smtClean="0">
                <a:latin typeface="+mj-ea"/>
                <a:ea typeface="+mj-ea"/>
              </a:rPr>
              <a:t>Office, </a:t>
            </a:r>
            <a:r>
              <a:rPr lang="zh-TW" altLang="en-US" sz="2000" dirty="0" smtClean="0">
                <a:latin typeface="+mj-ea"/>
                <a:ea typeface="+mj-ea"/>
              </a:rPr>
              <a:t>網頁大多在</a:t>
            </a:r>
            <a:r>
              <a:rPr lang="en-US" altLang="zh-TW" sz="2000" dirty="0" smtClean="0">
                <a:latin typeface="+mj-ea"/>
                <a:ea typeface="+mj-ea"/>
              </a:rPr>
              <a:t>Windows</a:t>
            </a:r>
            <a:r>
              <a:rPr lang="zh-TW" altLang="en-US" sz="2000" dirty="0" smtClean="0">
                <a:latin typeface="+mj-ea"/>
                <a:ea typeface="+mj-ea"/>
              </a:rPr>
              <a:t>平台</a:t>
            </a:r>
          </a:p>
          <a:p>
            <a:pPr lvl="0">
              <a:buFont typeface="Arial" pitchFamily="34" charset="0"/>
              <a:buChar char="•"/>
            </a:pPr>
            <a:endParaRPr lang="en-US" altLang="zh-TW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常文件閱讀與編輯</a:t>
            </a:r>
          </a:p>
          <a:p>
            <a:pPr lvl="0">
              <a:buFont typeface="Arial" pitchFamily="34" charset="0"/>
              <a:buChar char="•"/>
            </a:pPr>
            <a:endParaRPr lang="en-US" altLang="zh-TW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思考性工作</a:t>
            </a:r>
            <a:endParaRPr lang="en-US" altLang="zh-TW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endParaRPr lang="zh-TW" altLang="en-US" sz="2000" dirty="0">
              <a:latin typeface="+mj-ea"/>
              <a:ea typeface="+mj-ea"/>
            </a:endParaRPr>
          </a:p>
          <a:p>
            <a:pPr lvl="0"/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8" name="圖片 7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19936" y="4139952"/>
            <a:ext cx="3624064" cy="2718048"/>
          </a:xfrm>
          <a:prstGeom prst="rect">
            <a:avLst/>
          </a:prstGeom>
        </p:spPr>
      </p:pic>
      <p:pic>
        <p:nvPicPr>
          <p:cNvPr id="9" name="圖片 8" descr="E6B7A1E6B19FE5A4A7E5ADB8E8A696E99A9CE5ADB8E7949FE7A4BAE7AF84E79BB2E794A8E99BBBE885A6E6938DE4BD9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5743" y="1950194"/>
            <a:ext cx="3572561" cy="2198886"/>
          </a:xfrm>
          <a:prstGeom prst="rect">
            <a:avLst/>
          </a:prstGeom>
        </p:spPr>
      </p:pic>
      <p:pic>
        <p:nvPicPr>
          <p:cNvPr id="11" name="圖片 10" descr="圖片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8434" y="2492896"/>
            <a:ext cx="1536054" cy="1507254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3405" y="4365104"/>
            <a:ext cx="2016224" cy="1512168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11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4425" y="1169556"/>
            <a:ext cx="4989575" cy="3883729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操作行動裝置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(</a:t>
            </a:r>
            <a:r>
              <a:rPr lang="en-US" altLang="zh-TW" b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iOS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/Android)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之優點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984556"/>
          </a:xfrm>
        </p:spPr>
        <p:txBody>
          <a:bodyPr>
            <a:normAutofit lnSpcReduction="10000"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攜帶方便</a:t>
            </a:r>
            <a:endParaRPr lang="en-US" altLang="zh-TW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endParaRPr lang="zh-TW" altLang="en-US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操作友善</a:t>
            </a:r>
            <a:endParaRPr lang="en-US" altLang="zh-TW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endParaRPr lang="zh-TW" altLang="en-US" sz="2000" dirty="0" smtClean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螢幕範圍較小</a:t>
            </a:r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zh-TW" altLang="en-US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r>
              <a:rPr lang="zh-TW" altLang="en-US" sz="2000" dirty="0" smtClean="0">
                <a:latin typeface="+mj-ea"/>
                <a:ea typeface="+mj-ea"/>
              </a:rPr>
              <a:t>「沒有什麼事情在 </a:t>
            </a:r>
            <a:r>
              <a:rPr lang="en-US" altLang="zh-TW" sz="2000" dirty="0" err="1" smtClean="0">
                <a:latin typeface="+mj-ea"/>
                <a:ea typeface="+mj-ea"/>
              </a:rPr>
              <a:t>iPhone</a:t>
            </a:r>
            <a:r>
              <a:rPr lang="en-US" altLang="zh-TW" sz="2000" dirty="0" smtClean="0">
                <a:latin typeface="+mj-ea"/>
                <a:ea typeface="+mj-ea"/>
              </a:rPr>
              <a:t> </a:t>
            </a:r>
            <a:r>
              <a:rPr lang="zh-TW" altLang="en-US" sz="2000" dirty="0" smtClean="0">
                <a:latin typeface="+mj-ea"/>
                <a:ea typeface="+mj-ea"/>
              </a:rPr>
              <a:t>上</a:t>
            </a:r>
            <a:r>
              <a:rPr lang="zh-TW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，你能做而我不能做的！」</a:t>
            </a:r>
          </a:p>
          <a:p>
            <a:pPr lvl="0" algn="r"/>
            <a:r>
              <a:rPr lang="en-US" altLang="zh-TW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-</a:t>
            </a:r>
            <a:r>
              <a:rPr lang="zh-TW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全盲靈魂樂手史提夫汪達</a:t>
            </a:r>
          </a:p>
        </p:txBody>
      </p:sp>
      <p:pic>
        <p:nvPicPr>
          <p:cNvPr id="7" name="圖片 6" descr="圖片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5124186"/>
            <a:ext cx="3372708" cy="1667924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螢幕閱讀器</a:t>
            </a:r>
            <a:r>
              <a:rPr lang="en-US" altLang="zh-TW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(Screen Reader)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>
                <a:latin typeface="+mj-ea"/>
                <a:ea typeface="+mj-ea"/>
              </a:rPr>
              <a:t>抓取螢幕訊息，透過語音、點字、放大，讓視障者能順利操作電腦、手機</a:t>
            </a:r>
          </a:p>
          <a:p>
            <a:pPr lvl="0">
              <a:buFont typeface="Arial" pitchFamily="34" charset="0"/>
              <a:buChar char="•"/>
            </a:pPr>
            <a:r>
              <a:rPr lang="en-US" altLang="zh-TW" sz="2000" dirty="0">
                <a:latin typeface="+mj-ea"/>
                <a:ea typeface="+mj-ea"/>
              </a:rPr>
              <a:t>Windows</a:t>
            </a:r>
            <a:r>
              <a:rPr lang="zh-TW" altLang="en-US" sz="2000" dirty="0">
                <a:latin typeface="+mj-ea"/>
                <a:ea typeface="+mj-ea"/>
              </a:rPr>
              <a:t>：導盲鼠、</a:t>
            </a:r>
            <a:r>
              <a:rPr lang="en-US" altLang="zh-TW" sz="2000" dirty="0" err="1">
                <a:latin typeface="+mj-ea"/>
                <a:ea typeface="+mj-ea"/>
              </a:rPr>
              <a:t>Nvda</a:t>
            </a:r>
            <a:r>
              <a:rPr lang="zh-TW" altLang="en-US" sz="2000" dirty="0">
                <a:latin typeface="+mj-ea"/>
                <a:ea typeface="+mj-ea"/>
              </a:rPr>
              <a:t>等。</a:t>
            </a:r>
          </a:p>
          <a:p>
            <a:pPr lvl="0">
              <a:buFont typeface="Arial" pitchFamily="34" charset="0"/>
              <a:buChar char="•"/>
            </a:pPr>
            <a:r>
              <a:rPr lang="en-US" altLang="zh-TW" sz="2000" dirty="0">
                <a:latin typeface="+mj-ea"/>
                <a:ea typeface="+mj-ea"/>
              </a:rPr>
              <a:t>Android </a:t>
            </a:r>
            <a:r>
              <a:rPr lang="zh-TW" altLang="en-US" sz="2000" dirty="0">
                <a:latin typeface="+mj-ea"/>
                <a:ea typeface="+mj-ea"/>
              </a:rPr>
              <a:t>：</a:t>
            </a:r>
            <a:r>
              <a:rPr lang="en-US" altLang="zh-TW" sz="2000" dirty="0" err="1">
                <a:latin typeface="+mj-ea"/>
                <a:ea typeface="+mj-ea"/>
              </a:rPr>
              <a:t>TalkBack</a:t>
            </a:r>
            <a:r>
              <a:rPr lang="zh-TW" altLang="en-US" sz="2000" dirty="0">
                <a:latin typeface="+mj-ea"/>
                <a:ea typeface="+mj-ea"/>
              </a:rPr>
              <a:t>、</a:t>
            </a:r>
            <a:r>
              <a:rPr lang="en-US" altLang="zh-TW" sz="2000" dirty="0" err="1">
                <a:latin typeface="+mj-ea"/>
                <a:ea typeface="+mj-ea"/>
              </a:rPr>
              <a:t>ShinePlus</a:t>
            </a:r>
            <a:endParaRPr lang="en-US" altLang="zh-TW" sz="2000" dirty="0">
              <a:latin typeface="+mj-ea"/>
              <a:ea typeface="+mj-ea"/>
            </a:endParaRPr>
          </a:p>
          <a:p>
            <a:pPr lvl="0">
              <a:buFont typeface="Arial" pitchFamily="34" charset="0"/>
              <a:buChar char="•"/>
            </a:pPr>
            <a:r>
              <a:rPr lang="en-US" altLang="zh-TW" sz="2000" dirty="0" err="1">
                <a:latin typeface="+mj-ea"/>
                <a:ea typeface="+mj-ea"/>
              </a:rPr>
              <a:t>iOS</a:t>
            </a:r>
            <a:r>
              <a:rPr lang="zh-TW" altLang="en-US" sz="2000" dirty="0">
                <a:latin typeface="+mj-ea"/>
                <a:ea typeface="+mj-ea"/>
              </a:rPr>
              <a:t>：</a:t>
            </a:r>
            <a:r>
              <a:rPr lang="en-US" altLang="zh-TW" sz="2000" dirty="0" err="1">
                <a:latin typeface="+mj-ea"/>
                <a:ea typeface="+mj-ea"/>
              </a:rPr>
              <a:t>VoiceOver</a:t>
            </a:r>
            <a:endParaRPr lang="en-US" altLang="zh-TW" sz="2000" dirty="0">
              <a:latin typeface="+mj-ea"/>
              <a:ea typeface="+mj-ea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2918" y="2780928"/>
            <a:ext cx="2309242" cy="173193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1094" y="4509120"/>
            <a:ext cx="3132906" cy="2348880"/>
          </a:xfrm>
          <a:prstGeom prst="rect">
            <a:avLst/>
          </a:prstGeom>
        </p:spPr>
      </p:pic>
      <p:pic>
        <p:nvPicPr>
          <p:cNvPr id="11" name="圖片 10" descr="圖片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2956843"/>
            <a:ext cx="2939143" cy="1556657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 descr="盲用筆記型電腦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575464" y="2988427"/>
            <a:ext cx="2690666" cy="1411572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點字觸摸顯示器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5208692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使用點字者的螢幕</a:t>
            </a:r>
          </a:p>
          <a:p>
            <a:pPr lvl="5">
              <a:buNone/>
            </a:pPr>
            <a:r>
              <a:rPr lang="zh-TW" altLang="en-US" sz="2000" b="1" dirty="0" smtClean="0">
                <a:latin typeface="+mj-ea"/>
                <a:ea typeface="+mj-ea"/>
              </a:rPr>
              <a:t>桌上型：須與電腦、行動裝置搭配使用</a:t>
            </a: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4">
              <a:buNone/>
            </a:pPr>
            <a:endParaRPr lang="en-US" altLang="zh-TW" sz="2000" dirty="0" smtClean="0">
              <a:latin typeface="+mj-ea"/>
              <a:ea typeface="+mj-ea"/>
            </a:endParaRPr>
          </a:p>
          <a:p>
            <a:pPr lvl="4">
              <a:buNone/>
            </a:pPr>
            <a:endParaRPr lang="en-US" altLang="zh-TW" sz="2000" b="1" dirty="0" smtClean="0">
              <a:latin typeface="+mj-ea"/>
              <a:ea typeface="+mj-ea"/>
            </a:endParaRPr>
          </a:p>
          <a:p>
            <a:pPr lvl="4">
              <a:buNone/>
            </a:pPr>
            <a:endParaRPr lang="en-US" altLang="zh-TW" sz="2000" b="1" dirty="0" smtClean="0">
              <a:latin typeface="+mj-ea"/>
              <a:ea typeface="+mj-ea"/>
            </a:endParaRPr>
          </a:p>
          <a:p>
            <a:pPr lvl="4">
              <a:buNone/>
            </a:pPr>
            <a:endParaRPr lang="en-US" altLang="zh-TW" sz="2000" b="1" dirty="0" smtClean="0">
              <a:latin typeface="+mj-ea"/>
              <a:ea typeface="+mj-ea"/>
            </a:endParaRPr>
          </a:p>
          <a:p>
            <a:pPr lvl="5">
              <a:buNone/>
            </a:pPr>
            <a:r>
              <a:rPr lang="zh-TW" altLang="en-US" sz="2000" b="1" dirty="0" smtClean="0">
                <a:latin typeface="+mj-ea"/>
                <a:ea typeface="+mj-ea"/>
              </a:rPr>
              <a:t>攜帶型：可獨立紀錄、閱讀資料</a:t>
            </a:r>
          </a:p>
          <a:p>
            <a:pPr lvl="0"/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8" name="圖片 7" descr="05_盲用電腦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2132856"/>
            <a:ext cx="1775898" cy="1665764"/>
          </a:xfrm>
          <a:prstGeom prst="rect">
            <a:avLst/>
          </a:prstGeom>
        </p:spPr>
      </p:pic>
      <p:pic>
        <p:nvPicPr>
          <p:cNvPr id="10" name="圖片 9" descr="5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2114854"/>
            <a:ext cx="2212729" cy="1659547"/>
          </a:xfrm>
          <a:prstGeom prst="rect">
            <a:avLst/>
          </a:prstGeom>
        </p:spPr>
      </p:pic>
      <p:pic>
        <p:nvPicPr>
          <p:cNvPr id="11" name="圖片 10" descr="waterim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2132856"/>
            <a:ext cx="2464030" cy="1641660"/>
          </a:xfrm>
          <a:prstGeom prst="rect">
            <a:avLst/>
          </a:prstGeom>
        </p:spPr>
      </p:pic>
      <p:pic>
        <p:nvPicPr>
          <p:cNvPr id="12" name="圖片 11" descr="EDGE 40-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47864" y="4752528"/>
            <a:ext cx="2170210" cy="1628800"/>
          </a:xfrm>
          <a:prstGeom prst="rect">
            <a:avLst/>
          </a:prstGeom>
        </p:spPr>
      </p:pic>
      <p:pic>
        <p:nvPicPr>
          <p:cNvPr id="15" name="圖片 14" descr="2009031016231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52822" y="4747155"/>
            <a:ext cx="2419578" cy="1611439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社群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APP</a:t>
            </a:r>
            <a:endParaRPr lang="zh-TW" alt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4992668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zh-TW" altLang="en-US" sz="2000" dirty="0" smtClean="0">
                <a:latin typeface="+mj-ea"/>
                <a:ea typeface="+mj-ea"/>
              </a:rPr>
              <a:t>與同事</a:t>
            </a:r>
            <a:r>
              <a:rPr lang="en-US" altLang="zh-TW" sz="2000" dirty="0" smtClean="0">
                <a:latin typeface="+mj-ea"/>
                <a:ea typeface="+mj-ea"/>
              </a:rPr>
              <a:t>/</a:t>
            </a:r>
            <a:r>
              <a:rPr lang="zh-TW" altLang="en-US" sz="2000" dirty="0" smtClean="0">
                <a:latin typeface="+mj-ea"/>
                <a:ea typeface="+mj-ea"/>
              </a:rPr>
              <a:t>朋友互動</a:t>
            </a:r>
          </a:p>
          <a:p>
            <a:pPr lvl="5">
              <a:buNone/>
            </a:pPr>
            <a:r>
              <a:rPr lang="en-US" altLang="zh-TW" sz="2000" b="1" dirty="0" err="1" smtClean="0">
                <a:latin typeface="+mj-ea"/>
                <a:ea typeface="+mj-ea"/>
              </a:rPr>
              <a:t>Facebook</a:t>
            </a:r>
            <a:r>
              <a:rPr lang="zh-TW" altLang="en-US" sz="2000" b="1" dirty="0" smtClean="0">
                <a:latin typeface="+mj-ea"/>
                <a:ea typeface="+mj-ea"/>
              </a:rPr>
              <a:t>：分享自己，了解好友生活</a:t>
            </a: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0"/>
            <a:endParaRPr lang="en-US" altLang="zh-TW" sz="2000" dirty="0" smtClean="0">
              <a:latin typeface="+mj-ea"/>
              <a:ea typeface="+mj-ea"/>
            </a:endParaRPr>
          </a:p>
          <a:p>
            <a:pPr lvl="5">
              <a:buNone/>
            </a:pPr>
            <a:endParaRPr lang="en-US" altLang="zh-TW" sz="2000" b="1" dirty="0" smtClean="0">
              <a:latin typeface="+mj-ea"/>
              <a:ea typeface="+mj-ea"/>
            </a:endParaRPr>
          </a:p>
          <a:p>
            <a:pPr lvl="5">
              <a:buNone/>
            </a:pPr>
            <a:endParaRPr lang="en-US" altLang="zh-TW" sz="2000" b="1" dirty="0" smtClean="0">
              <a:latin typeface="+mj-ea"/>
              <a:ea typeface="+mj-ea"/>
            </a:endParaRPr>
          </a:p>
          <a:p>
            <a:pPr lvl="5">
              <a:buNone/>
            </a:pPr>
            <a:r>
              <a:rPr lang="en-US" altLang="zh-TW" sz="2000" b="1" dirty="0" smtClean="0">
                <a:latin typeface="+mj-ea"/>
                <a:ea typeface="+mj-ea"/>
              </a:rPr>
              <a:t>Line</a:t>
            </a:r>
            <a:r>
              <a:rPr lang="zh-TW" altLang="en-US" sz="2000" b="1" dirty="0" smtClean="0">
                <a:latin typeface="+mj-ea"/>
                <a:ea typeface="+mj-ea"/>
              </a:rPr>
              <a:t>：與朋友聊天、討論群組、電子佈告欄</a:t>
            </a:r>
          </a:p>
          <a:p>
            <a:pPr lvl="0"/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7" name="圖片 6" descr="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2060848"/>
            <a:ext cx="1143000" cy="1257300"/>
          </a:xfrm>
          <a:prstGeom prst="rect">
            <a:avLst/>
          </a:prstGeom>
        </p:spPr>
      </p:pic>
      <p:pic>
        <p:nvPicPr>
          <p:cNvPr id="8" name="圖片 7" descr="facebook_2015_logo_detai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2071481"/>
            <a:ext cx="3600400" cy="1249339"/>
          </a:xfrm>
          <a:prstGeom prst="rect">
            <a:avLst/>
          </a:prstGeom>
        </p:spPr>
      </p:pic>
      <p:pic>
        <p:nvPicPr>
          <p:cNvPr id="9" name="圖片 8" descr="LINE_icon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4221088"/>
            <a:ext cx="1738883" cy="1738883"/>
          </a:xfrm>
          <a:prstGeom prst="rect">
            <a:avLst/>
          </a:prstGeom>
        </p:spPr>
      </p:pic>
      <p:pic>
        <p:nvPicPr>
          <p:cNvPr id="10" name="圖片 9" descr="s-pi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4365104"/>
            <a:ext cx="2736304" cy="1409928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t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892</TotalTime>
  <Words>919</Words>
  <Application>Microsoft Office PowerPoint</Application>
  <PresentationFormat>如螢幕大小 (4:3)</PresentationFormat>
  <Paragraphs>167</Paragraphs>
  <Slides>38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38</vt:i4>
      </vt:variant>
    </vt:vector>
  </HeadingPairs>
  <TitlesOfParts>
    <vt:vector size="39" baseType="lpstr">
      <vt:lpstr>角度</vt:lpstr>
      <vt:lpstr>投影片 1</vt:lpstr>
      <vt:lpstr>全盲者操作電腦和行動裝置之概況</vt:lpstr>
      <vt:lpstr>主講者簡介</vt:lpstr>
      <vt:lpstr>操作電腦與行動裝置之瓶頸</vt:lpstr>
      <vt:lpstr>操作電腦(Windows)之優點</vt:lpstr>
      <vt:lpstr>操作行動裝置(iOS/Android)之優點</vt:lpstr>
      <vt:lpstr>螢幕閱讀器(Screen Reader)</vt:lpstr>
      <vt:lpstr>點字觸摸顯示器</vt:lpstr>
      <vt:lpstr>社群APP</vt:lpstr>
      <vt:lpstr>照片翻譯工具</vt:lpstr>
      <vt:lpstr>網路銀行APP</vt:lpstr>
      <vt:lpstr>交通APP</vt:lpstr>
      <vt:lpstr>語音隨身助理</vt:lpstr>
      <vt:lpstr>智慧導引</vt:lpstr>
      <vt:lpstr>智慧導引App志工申請流程1</vt:lpstr>
      <vt:lpstr>智慧導引App志工申請流程2</vt:lpstr>
      <vt:lpstr>智慧導引App視訊服務志工手冊</vt:lpstr>
      <vt:lpstr>1.關係建立</vt:lpstr>
      <vt:lpstr>1.關係建立</vt:lpstr>
      <vt:lpstr>2.挑衣服</vt:lpstr>
      <vt:lpstr>2.挑衣服</vt:lpstr>
      <vt:lpstr>2.挑衣服</vt:lpstr>
      <vt:lpstr>2.挑衣服</vt:lpstr>
      <vt:lpstr>3.找鑰匙</vt:lpstr>
      <vt:lpstr>3.找鑰匙</vt:lpstr>
      <vt:lpstr>3.找鑰匙</vt:lpstr>
      <vt:lpstr>3.找鑰匙</vt:lpstr>
      <vt:lpstr>4.按鍵辨認</vt:lpstr>
      <vt:lpstr>4.按鍵辨認</vt:lpstr>
      <vt:lpstr>4.按鍵辨認</vt:lpstr>
      <vt:lpstr>4.按鍵辨認</vt:lpstr>
      <vt:lpstr>5.緊急狀況</vt:lpstr>
      <vt:lpstr>5.緊急狀況</vt:lpstr>
      <vt:lpstr>5.緊急狀況</vt:lpstr>
      <vt:lpstr>5.緊急狀況</vt:lpstr>
      <vt:lpstr>其他APP</vt:lpstr>
      <vt:lpstr>結語</vt:lpstr>
      <vt:lpstr>聯絡方式</vt:lpstr>
    </vt:vector>
  </TitlesOfParts>
  <Company>淡江大學盲生資源中心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從視障者的日常生活，尋找創意解決方案</dc:title>
  <dc:creator>張金順</dc:creator>
  <cp:lastModifiedBy>張金順</cp:lastModifiedBy>
  <cp:revision>90</cp:revision>
  <dcterms:created xsi:type="dcterms:W3CDTF">2016-09-19T07:42:34Z</dcterms:created>
  <dcterms:modified xsi:type="dcterms:W3CDTF">2017-05-18T07:14:47Z</dcterms:modified>
</cp:coreProperties>
</file>